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7" r:id="rId1"/>
  </p:sldMasterIdLst>
  <p:notesMasterIdLst>
    <p:notesMasterId r:id="rId36"/>
  </p:notesMasterIdLst>
  <p:sldIdLst>
    <p:sldId id="258" r:id="rId2"/>
    <p:sldId id="259" r:id="rId3"/>
    <p:sldId id="260" r:id="rId4"/>
    <p:sldId id="261" r:id="rId5"/>
    <p:sldId id="263" r:id="rId6"/>
    <p:sldId id="264" r:id="rId7"/>
    <p:sldId id="320" r:id="rId8"/>
    <p:sldId id="265" r:id="rId9"/>
    <p:sldId id="322" r:id="rId10"/>
    <p:sldId id="321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6" r:id="rId23"/>
    <p:sldId id="337" r:id="rId24"/>
    <p:sldId id="334" r:id="rId25"/>
    <p:sldId id="335" r:id="rId26"/>
    <p:sldId id="338" r:id="rId27"/>
    <p:sldId id="339" r:id="rId28"/>
    <p:sldId id="341" r:id="rId29"/>
    <p:sldId id="340" r:id="rId30"/>
    <p:sldId id="342" r:id="rId31"/>
    <p:sldId id="345" r:id="rId32"/>
    <p:sldId id="344" r:id="rId33"/>
    <p:sldId id="343" r:id="rId34"/>
    <p:sldId id="319" r:id="rId3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410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1067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92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4344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0997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5570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931011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390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54573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7283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8712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1326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012490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9403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597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4186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50325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63139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3372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428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2. В PostgreSQL настройки по умолчанию такие, чтобы СУБД мог работать на любом ведре и это никуда не годится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3. У нас больше 50 серверов, поэтому ручное управление никуда не годится </a:t>
            </a:r>
            <a:endParaRPr/>
          </a:p>
        </p:txBody>
      </p:sp>
      <p:sp>
        <p:nvSpPr>
          <p:cNvPr id="200" name="Google Shape;200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8316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97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59936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330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1" name="Google Shape;741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42" name="Google Shape;742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14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1.Необходимо реализовать управление с помощью системы управления конфигурациями, мы используем Ansible</a:t>
            </a:r>
            <a:br>
              <a:rPr lang="en-US"/>
            </a:br>
            <a:r>
              <a:rPr lang="en-US"/>
              <a:t>2.Подобрать такие настройки по умолчанию, которые бы подошли в 90% случаев, но при этом иметь возможность гибко и точечно управлять ими при необходимости</a:t>
            </a:r>
            <a:endParaRPr/>
          </a:p>
        </p:txBody>
      </p:sp>
      <p:sp>
        <p:nvSpPr>
          <p:cNvPr id="219" name="Google Shape;219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5" name="Google Shape;265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4233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b638906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b638906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b638906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2630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kalinichenko2023/otus_project/blob/main/README.m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buSzPts val="3600"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/>
              <a:t>Создание БД для проекта "Интернет-магазин книг" и тестирование его работы с использованием </a:t>
            </a:r>
            <a:r>
              <a:rPr lang="ru-RU" dirty="0" err="1"/>
              <a:t>pgbench</a:t>
            </a:r>
            <a:endParaRPr sz="3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>
            <a:spLocks noGrp="1"/>
          </p:cNvSpPr>
          <p:nvPr>
            <p:ph type="pic" idx="2"/>
          </p:nvPr>
        </p:nvSpPr>
        <p:spPr>
          <a:xfrm>
            <a:off x="3892099" y="5685449"/>
            <a:ext cx="888600" cy="808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3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188" name="Google Shape;188;p23"/>
          <p:cNvSpPr txBox="1">
            <a:spLocks noGrp="1"/>
          </p:cNvSpPr>
          <p:nvPr>
            <p:ph type="body" idx="3"/>
          </p:nvPr>
        </p:nvSpPr>
        <p:spPr>
          <a:xfrm>
            <a:off x="5635907" y="506721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Калиниченко Майя Евгеньевна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>
            <a:spLocks noGrp="1"/>
          </p:cNvSpPr>
          <p:nvPr>
            <p:ph type="body" idx="4"/>
          </p:nvPr>
        </p:nvSpPr>
        <p:spPr>
          <a:xfrm>
            <a:off x="5635907" y="5590113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Должность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Старший инженер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5"/>
          </p:nvPr>
        </p:nvSpPr>
        <p:spPr>
          <a:xfrm>
            <a:off x="5635907" y="6012671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Компания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ПАО «Ростелеком»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352161"/>
            <a:ext cx="12065646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Склады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Storages(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varchar(500)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st_address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varchar(1000),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st_phone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varchar(100),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Storages_pkey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primary key(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table Storages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Склады';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Storages.st_id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Storages.st_name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Название';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Storages.st_address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Адрес';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Storages.st_phone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Контактный телефон';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sequence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Storages_st_id_seq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start with 1 increment by 1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minvalue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maxvalue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9999 cache 1 owned by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Storages.st_id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Покупатели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Customers(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ct_fio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varchar(1000)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ct_phone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varchar(100),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ct_email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varchar(100),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ct_address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varchar(1000),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Customes_pkey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primary key(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table Customers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Покупатели';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Customers.ct_fio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ФИО';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Customers.ct_phone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Контактный телефон';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Customers.ct_email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 err="1">
                <a:latin typeface="Calibri"/>
                <a:ea typeface="Calibri"/>
                <a:cs typeface="Calibri"/>
                <a:sym typeface="Calibri"/>
              </a:rPr>
              <a:t>Эл.почта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Customers.ct_address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Адрес';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sequence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Customers_ct_id_seq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start with 1 increment by 1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minvalue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maxvalue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9999999 cache 1 owned by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Customers.ct_id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1580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352161"/>
            <a:ext cx="12065646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fBefInsertCustomers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null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:=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customers_ct_id_seq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');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trBefInsCustomers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before insert on Customers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fBefInsertCustomers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Номенклатура продаж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Products(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integer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&gt;=0),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numeric(9,2)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&gt;=0),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pr_deldays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integer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pr_deldays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Products_pkey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primary key(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Products_Storages_fkey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foreign key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references Storages(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Products_Books_fkey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foreign key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references Books(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table Products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Номенклатура продаж';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 склада';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 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Products.pr_count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Количество';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Products.pr_price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Стоимость';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Products.pr_deldays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Дни доставки';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sequence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Products_pr_id_seq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start with 1 increment by 1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minvalue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maxvalue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9999999999 cache 1 owned by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Products.pr_id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625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352161"/>
            <a:ext cx="12065646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fOnUpdProducts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RAISE EXCEPTION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Обновления для столбцов "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 "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запрещены!';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trOnUpdProducts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before update on Products for each row</a:t>
            </a:r>
            <a:endParaRPr lang="ru-RU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fOnUpdProducts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Заказы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Orders(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timestamp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integer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or_tprice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numeric(9,2)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or_tprice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&gt;=0),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or_deldate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timestamp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or_deldate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or_status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varchar(20),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Orders_pkey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primary key(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Orders_Customers_fkey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foreign key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references Customers(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Orders_Products_fkey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foreign key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references Products(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Orders_or_status_check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or_status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in ('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Create','In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delivery','Cancelled','Done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')));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3862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26354" y="1288787"/>
            <a:ext cx="12065646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table Orders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Заказы';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Идентификатор';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Идентификатор покупателя';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Идентификатор номенклатуры продаж';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Дата и время заказа';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Кол-во экземпляров';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Итоговая стоимость';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Orders.or_deldate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Дата доставки';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Статус заказа';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sequence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Orders_or_id_seq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start with 1 increment by 1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minvalue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maxvalue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9999999999 cache 1 owned by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Orders.or_id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fOnUpdOrders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RAISE EXCEPTION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Обновления для столбцов "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 "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запрещены!';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trigger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trOnUpdOrders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before update on Orders for each row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fOnUpdOrders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();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4210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909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Витрина наличия книг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varchar(500)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rg_author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varchar(500),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rg_tcount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integer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rg_tcount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rg_min_price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numeric(9,2) not null check 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rg_min_price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&gt;=0),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rg_str_count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integer);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table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Витрина наличия книг';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Идентификатор 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ProductsRange.rg_name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Название 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ProductsRange.rg_author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Автор 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ProductsRange.rg_tcount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Всего книг в наличии';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ProductsRange.rg_min_price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Минимальная стоимость 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ProductsRange.rg_str_count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Кол-во складов';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sz="1200" b="1" dirty="0" err="1">
                <a:latin typeface="Calibri"/>
                <a:ea typeface="Calibri"/>
                <a:cs typeface="Calibri"/>
                <a:sym typeface="Calibri"/>
              </a:rPr>
              <a:t>Отчет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по продажам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table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date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os_total_ord_cnt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os_done_ord_cnt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os_total_smm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numeric(9,2),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os_done_smm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numeric(9,2),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                 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os_done_bk_cnt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integer);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table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Итоги продаж';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Дата продажи';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OrdersSummary.os_total_ord_cnt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Кол-во заказов общее';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OrdersSummary.os_done_ord_cnt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Кол-во заказов выполненных';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OrdersSummary.os_total_smm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Стоимость заказов общая';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OrdersSummary.os_done_smm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Стоимость заказов выполненных';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OrdersSummary.os_total_bk_cnt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Кол-во книг по всем заказам';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OrdersSummary.os_done_bk_cnt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Кол-во книг по выполненным заказам';</a:t>
            </a: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8531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lang="ru-RU" sz="3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1E503BB-BB55-419E-BBB8-99CBB11AF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66" y="2099271"/>
            <a:ext cx="6285747" cy="4067247"/>
          </a:xfrm>
          <a:prstGeom prst="rect">
            <a:avLst/>
          </a:prstGeom>
        </p:spPr>
      </p:pic>
      <p:sp>
        <p:nvSpPr>
          <p:cNvPr id="9" name="Google Shape;275;p29">
            <a:extLst>
              <a:ext uri="{FF2B5EF4-FFF2-40B4-BE49-F238E27FC236}">
                <a16:creationId xmlns:a16="http://schemas.microsoft.com/office/drawing/2014/main" id="{A38B2243-3E49-4D03-A3BB-E830CDFB660D}"/>
              </a:ext>
            </a:extLst>
          </p:cNvPr>
          <p:cNvSpPr txBox="1"/>
          <p:nvPr/>
        </p:nvSpPr>
        <p:spPr>
          <a:xfrm>
            <a:off x="660550" y="1381773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В результате выполнения скриптов было создано 7 таблиц в схеме </a:t>
            </a:r>
            <a:r>
              <a:rPr lang="en-US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bookshop </a:t>
            </a: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БД </a:t>
            </a:r>
            <a:r>
              <a:rPr lang="en-US" sz="1600" dirty="0" err="1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MyBookShop</a:t>
            </a:r>
            <a:r>
              <a:rPr lang="ru-RU"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648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триггерных функций для поддержания витрин в актуальном состоянии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755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--Триггеры на "витрину наличия книг"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ProductsRange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fOnAddProducts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varchar(500);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varchar(500);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bk_name,bk_author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book_name,book_author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bookshop.Books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b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select count(*)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pp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pp.bk_id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=0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insert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bk_id,rg_name,rg_author,rg_tcount,rg_min_price,rg_str_count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values(New.bk_id,book_name,book_author,New.pr_count,New.pr_price,1);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else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update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set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rg_tcount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rg_tcount+New.pr_count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rg_min_price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=least(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rg_min_price,New.pr_price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rg_str_count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rg_str_count+1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9189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триггерных функций для поддержания витрин в актуальном состоянии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fOnModifProducts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numeric(9,2);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select sum(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p.pr_count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),min(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),count(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into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book_count,book_price,stor_cnt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update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set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rg_tcount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rg_min_price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rg_str_count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fOnRemProducts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numeric(9,2);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select sum(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p.pr_count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),min(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),count(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 into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book_count,book_price,stor_cnt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=0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delete from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pp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pp.bk_id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else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update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bookshop.ProductsRange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set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rg_tcount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rg_min_price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book_price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rg_str_count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stor_cnt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where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94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триггерных функций для поддержания витрин в актуальном состоянии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53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trOnInsertProducts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after insert on Products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fOnAddProducts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trOnDeleteProducts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after delete on Products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fOnRemProducts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trOnUpdateProducts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after update on Products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fOnModifProducts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ru-RU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Триггеры на "</a:t>
            </a:r>
            <a:r>
              <a:rPr lang="ru-RU" sz="1200" b="1" dirty="0" err="1">
                <a:latin typeface="Calibri"/>
                <a:ea typeface="Calibri"/>
                <a:cs typeface="Calibri"/>
                <a:sym typeface="Calibri"/>
              </a:rPr>
              <a:t>отчет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по продажам"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OrdersSummary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fOnAddOrders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select count(*) into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os.os_date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New.or_date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row_cnt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=0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insert into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os_date,os_total_ord_cnt,os_total_smm,os_total_bk_cnt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os_done_ord_cnt,os_done_smm,os_done_bk_cnt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values(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New.or_date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::date,1,New.or_tprice,New.or_count, 0,0,0);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else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update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  set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os_total_ord_cnt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 os_total_ord_cnt+1,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os_total_smm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os_total_smm+New.or_tprice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os_total_bk_cnt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os_total_bk_cnt+New.or_count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os_date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New.or_date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877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триггерных функций для поддержания витрин в актуальном состоянии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fOnRemOrders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os.os_date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if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&gt;1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update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set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os_total_ord_cnt-1,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os_total_smm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os_total_smm-Old.or_tprice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os_total_bk_cnt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os_total_bk_cnt-Old.or_count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if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='Done'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update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set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os_done_ord_cnt-1,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os_done_smm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os_done_smm-Old.or_tprice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os_done_bk_cnt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os_done_bk_cnt-Old.or_count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New.or_date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else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delete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os.os_date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exception when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no_data_found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:=0;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end;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882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Введение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 flipH="1">
            <a:off x="541775" y="1634700"/>
            <a:ext cx="10618500" cy="4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sz="2000" b="1" u="sng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Целью данного проекта</a:t>
            </a:r>
            <a:r>
              <a:rPr lang="en-US" sz="2000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является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изучение особенностей работы программы </a:t>
            </a:r>
            <a:r>
              <a:rPr lang="en-US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при тестировании работы БД нестандартными скриптами нагрузки, разработанными под особенности конкретной БД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en-US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Для демонстрации работы проекта в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Yandex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была создана виртуальная машина с ОС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Ubuntu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22.04 (2 ядра, RAM 4 Гб, SSD диск 16 Гб). На ней была развёрнута СУБД </a:t>
            </a:r>
            <a:r>
              <a:rPr lang="ru-RU" sz="1575" b="1" dirty="0" err="1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575" b="1" dirty="0">
                <a:solidFill>
                  <a:srgbClr val="35545C"/>
                </a:solidFill>
                <a:latin typeface="Roboto"/>
                <a:ea typeface="Roboto"/>
                <a:cs typeface="Roboto"/>
                <a:sym typeface="Roboto"/>
              </a:rPr>
              <a:t> 15 версии.</a:t>
            </a:r>
          </a:p>
          <a:p>
            <a:pPr lvl="0">
              <a:lnSpc>
                <a:spcPct val="150000"/>
              </a:lnSpc>
            </a:pPr>
            <a:endParaRPr lang="ru-RU" sz="33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endParaRPr lang="ru-RU" sz="1575" b="1" dirty="0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3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Создание триггерных функций для поддержания витрин в актуальном состоянии</a:t>
            </a:r>
            <a:endParaRPr sz="3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fOnModifOrders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delete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os.os_date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insert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bookshop.OrdersSummary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os_date,os_total_ord_cnt,os_total_smm,os_total_bk_cnt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os_done_ord_cnt,os_done_smm,os_done_bk_cnt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date,count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),sum(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),sum(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sum(case when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='Done' then 1 else 0 end),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sum(case when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='Done' then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else 0 end),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sum(case when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='Done' then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else 0 end)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Old.or_date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trOnInsertOrders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after insert on Orders for each row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fOnAddOrders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trOnDeletetOrders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after delete on Orders for each row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fOnRemOrders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trigger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trOnUpdateOrders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after update on Orders for each row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fOnModifOrders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1119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233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--заполнение данными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--Склады - небольшая таблица, сделала ручную вставку значений по смыслу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insert into Storages(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st_id,st_name,st_address,st_phone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values(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Склад Центральный','143960, Московская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обл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, г. Реутов, пр-т Мира, д. 69к3',’+7(963)-88-22');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insert into Storages(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st_id,st_name,st_address,st_phone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values(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Склад Южный','350059, г. Краснодар, обход Восточный, д. 19',’+7(964)-77-33');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insert into Storages(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st_id,st_name,st_address,st_phone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values(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Склад Дальний','630121, г. Новосибирск, ул. Станционная, д. 78к1',’+7(965)-55-11');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insert into Storages(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st_id,st_name,st_address,st_phone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values(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Склад Казань','420000,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респ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. Татарстан, г. Казань, ш. Горьковское, д. 28',’+7(963)-88-22');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83151E-E0FE-4E9F-B0DD-2ADB6B210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578" y="3591313"/>
            <a:ext cx="115347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26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--Книги  -  большая таблица, скачала из интернет готовый список книг и сделала загрузку в таблицу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cd /var/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tmp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nano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my_books.sql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sudo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-u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postgres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psql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\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/var/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tmp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my_books.sql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select * from books limit 10;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301CED-7D20-4571-9601-26A58F750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7" y="2729538"/>
            <a:ext cx="1153477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20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1446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Покупатели  -  большая таблица, скачала из интернет готовый список абонентов и сделала загрузку в таблицу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cd /var/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tmp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/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nano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my_fio.sql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\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/var/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tmp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my_fio.sql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select * from customers limit 10;</a:t>
            </a:r>
          </a:p>
          <a:p>
            <a:pPr lvl="0">
              <a:buClr>
                <a:schemeClr val="dk1"/>
              </a:buClr>
              <a:buSzPts val="1100"/>
            </a:pPr>
            <a:endParaRPr sz="12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8958AAC-2AC6-4583-A9EE-75437EBD2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70" y="2619375"/>
            <a:ext cx="115347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17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197923"/>
            <a:ext cx="12065646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--Номенклатура продаж - таблица зависит от данных в таблицах "Склады" и "Книги", сделала случайную генерацию данных по наличию книг на всех складах в цикле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DO $$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Rec   record;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for Rec in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Storages)loop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insert into Products(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pr_id,st_id,bk_id,pr_count,pr_price,pr_deldays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products_pr_id_seq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Rec.st_id,b.bk_id,floor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(random()*20)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1,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floor(random()*1000)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99,floor(random()*10)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from Books b where mod(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b.bk_id,Rec.st_id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)=0 limit 100;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end loop;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end$$;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select * from Products limit 10;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select *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ProductsRange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limit 10;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3BD8AC-DD7D-4724-9E7F-55546E669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00" y="2186567"/>
            <a:ext cx="5219048" cy="4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55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786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--Заказы - таблица зависит от данных в таблицах "Покупатели" и "Номенклатура продаж", сделала случайную генерацию данных по покупателю и выбранному экземпляру книги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DO $$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Rec   record;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BegDt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date:= '2023-01-01';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MaxCust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MaxProd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select max(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MaxCust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Customers;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select max(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MaxProd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Products;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 1..1000 loop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:= floor(random()*90)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:=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floor(random()*15)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--'Create'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insert into Orders(or_id,ct_id,pr_id,or_date,or_count,or_tprice,or_deldate,or_status)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orders_or_id_seq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xc.ct_id,xp.pr_id,BegDt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CorDt,xp.Cnt,xp.pr_price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Cnt,BegDt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,'Create'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from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p.pr_id,p.pr_price,floor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(random()*5)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Products p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MaxProd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Customers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MaxCust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xc;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--'In delivery'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insert into Orders(or_id,ct_id,pr_id,or_date,or_count,or_tprice,or_deldate,or_status)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orders_or_id_seq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xc.ct_id,xp.pr_id,BegDt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CorDt,xp.Cnt,xp.pr_price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Cnt,BegDt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,'In delivery'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from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p.pr_id,p.pr_price,floor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(random()*5)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Products p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MaxProd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Customers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MaxCust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xc;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773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0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заполнения тестовых данных</a:t>
            </a:r>
            <a:endParaRPr sz="40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--'Done'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insert into Orders(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or_id,ct_id,pr_id,or_date,or_count,or_tprice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 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or_deldate,or_status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orders_or_id_seq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xc.ct_id,xp.pr_id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CorDt,xp.Cnt,xp.pr_price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Cnt,BegDt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,'Done'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from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p.pr_id,p.pr_price,floor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(random()*5)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Cnt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from Products p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MaxProd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xp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(select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from Customers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=floor(random()*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MaxCust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1) xc;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end loop;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end$$;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F66FA66-0EFA-4014-BD22-4D67050B3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986" y="1166072"/>
            <a:ext cx="6931937" cy="564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72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По умолчанию программа </a:t>
            </a:r>
            <a:r>
              <a:rPr lang="ru-RU" dirty="0" err="1"/>
              <a:t>pgbench</a:t>
            </a:r>
            <a:r>
              <a:rPr lang="ru-RU" dirty="0"/>
              <a:t> может создавать 4 таблицы (</a:t>
            </a:r>
            <a:r>
              <a:rPr lang="ru-RU" dirty="0" err="1"/>
              <a:t>pgbench_accounts</a:t>
            </a:r>
            <a:r>
              <a:rPr lang="ru-RU" dirty="0"/>
              <a:t>, </a:t>
            </a:r>
            <a:r>
              <a:rPr lang="ru-RU" dirty="0" err="1"/>
              <a:t>pgbench_branches</a:t>
            </a:r>
            <a:r>
              <a:rPr lang="ru-RU" dirty="0"/>
              <a:t>, </a:t>
            </a:r>
            <a:r>
              <a:rPr lang="ru-RU" dirty="0" err="1"/>
              <a:t>pgbench_history</a:t>
            </a:r>
            <a:r>
              <a:rPr lang="ru-RU" dirty="0"/>
              <a:t> и </a:t>
            </a:r>
            <a:r>
              <a:rPr lang="ru-RU" dirty="0" err="1"/>
              <a:t>pgbench_tellers</a:t>
            </a:r>
            <a:r>
              <a:rPr lang="ru-RU" dirty="0"/>
              <a:t>), заполнять их данными и прогонять скрипт типа TPC-B для оценки производительности системы.</a:t>
            </a:r>
            <a:br>
              <a:rPr lang="ru-RU" dirty="0"/>
            </a:br>
            <a:r>
              <a:rPr lang="ru-RU" dirty="0"/>
              <a:t>Но программа </a:t>
            </a:r>
            <a:r>
              <a:rPr lang="ru-RU" dirty="0" err="1"/>
              <a:t>pgbench</a:t>
            </a:r>
            <a:r>
              <a:rPr lang="ru-RU" dirty="0"/>
              <a:t> позволяет задавать свои собственные скрипты тестирования. Скрипты можно написать на основе своих таблиц, что позволит более точно оценить производительность конкретной системы с </a:t>
            </a:r>
            <a:r>
              <a:rPr lang="ru-RU" dirty="0" err="1"/>
              <a:t>учетом</a:t>
            </a:r>
            <a:r>
              <a:rPr lang="ru-RU" dirty="0"/>
              <a:t> особенностей </a:t>
            </a:r>
            <a:r>
              <a:rPr lang="ru-RU" dirty="0" err="1"/>
              <a:t>ее</a:t>
            </a:r>
            <a:r>
              <a:rPr lang="ru-RU" dirty="0"/>
              <a:t> схемы базы данных.</a:t>
            </a:r>
            <a:br>
              <a:rPr lang="ru-RU" dirty="0"/>
            </a:br>
            <a:endParaRPr lang="en-US" dirty="0"/>
          </a:p>
          <a:p>
            <a:pPr lvl="0">
              <a:buClr>
                <a:schemeClr val="dk1"/>
              </a:buClr>
              <a:buSzPts val="1100"/>
            </a:pPr>
            <a:r>
              <a:rPr lang="ru-RU" dirty="0"/>
              <a:t>Для разработанной схемы "Интернет-магазин книг" сделала три тестовых скрипта для тестирования наиболее встречающихся массовых операций:</a:t>
            </a:r>
            <a:endParaRPr lang="en-US" dirty="0"/>
          </a:p>
          <a:p>
            <a:pPr lvl="0">
              <a:buClr>
                <a:schemeClr val="dk1"/>
              </a:buClr>
              <a:buSzPts val="1100"/>
            </a:pPr>
            <a:r>
              <a:rPr lang="en-US" dirty="0"/>
              <a:t>1. </a:t>
            </a:r>
            <a:r>
              <a:rPr lang="ru-RU" dirty="0"/>
              <a:t>Создание нового заказа.</a:t>
            </a:r>
            <a:endParaRPr lang="en-US" dirty="0"/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\set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OrdCnt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random(1,10)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begin;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select * from (select floor(random()*max(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ct_id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))+1 id from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bookshop.Customers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c,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(select floor(random()*max(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))+1 id from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p,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             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bookshop.fNewOrder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(c.id::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int,p.id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::int,(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current_date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-(floor(random()*90)+1)::int)::timestamp,: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OrdCnt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--Функция создания нового заказа (основное действие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Insert)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fNewOrder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Cust_id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integer,Prod_id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integer,OrdDt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timestamp,OrdCnt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as  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insert into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(or_id,ct_id,pr_id,or_date,or_count,or_tprice,or_deldate,or_status)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bookshop.orders_or_id_seq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'),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Cust_id,Prod_id,OrdDt,OrdCnt,OrdCnt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*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p.pr_price,OrdDt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::date+p.pr_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deldays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,'Create'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p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Prod_id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returning *;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26788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Вызов скрипта тестирования: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CE2FB3-3379-499A-93D8-AA49E817A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3" y="1693123"/>
            <a:ext cx="12138515" cy="481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47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70348"/>
            <a:ext cx="12065646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2. </a:t>
            </a:r>
            <a:r>
              <a:rPr lang="ru-RU" dirty="0"/>
              <a:t>Инвентаризация наличия книг на складе.</a:t>
            </a:r>
            <a:endParaRPr lang="en-US" dirty="0"/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\set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ProdCnt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random(1,499)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begin;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select * from (select floor(random()*max(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))+1 id from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p,bookshop.fModifProducts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(p.id::int,: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ProdCnt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--Функция для инвентаризации кол-ва книг на складе (основное действие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Update)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fModifProducts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integer,ProdCnt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table(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numeric(9,2),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pr_deldays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update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set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ProdCnt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select s.st_name,b.bk_name,b.bk_author,pr_count,pr_price,pr_deldays,p.pr_id,p.st_id,p.bk_id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p,bookshop.Storages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s,bookshop.Books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b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s.st_id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b.bk_id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and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ProdID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36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" y="-2840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</a:t>
            </a:r>
            <a:r>
              <a:rPr lang="en-US" sz="4500" b="1" i="0" u="none" strike="noStrike" cap="none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340800" y="147272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2516250" y="1571575"/>
            <a:ext cx="4737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152675" y="1604875"/>
            <a:ext cx="63945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Закрепление основных навыков полученных на текущем курсе </a:t>
            </a:r>
            <a:endParaRPr sz="18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2340800" y="2495061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5"/>
          <p:cNvSpPr txBox="1"/>
          <p:nvPr/>
        </p:nvSpPr>
        <p:spPr>
          <a:xfrm>
            <a:off x="2516250" y="2645361"/>
            <a:ext cx="5244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108450" y="2541861"/>
            <a:ext cx="65271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Создание</a:t>
            </a: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минимальной БД в </a:t>
            </a:r>
            <a:r>
              <a:rPr lang="en-US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PostgreSQL</a:t>
            </a:r>
            <a:endParaRPr sz="18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2340800" y="3453995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152675" y="3635380"/>
            <a:ext cx="64386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u-RU" sz="18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Заполнение таблиц БД тестовыми данными</a:t>
            </a:r>
            <a:endParaRPr sz="20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2" name="Google Shape;212;p25"/>
          <p:cNvSpPr txBox="1"/>
          <p:nvPr/>
        </p:nvSpPr>
        <p:spPr>
          <a:xfrm>
            <a:off x="2516250" y="3762395"/>
            <a:ext cx="325500" cy="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3" name="Google Shape;213;p25"/>
          <p:cNvSpPr/>
          <p:nvPr/>
        </p:nvSpPr>
        <p:spPr>
          <a:xfrm>
            <a:off x="2340800" y="4412948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Изучение особенностей настройки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под тестирование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конкретной БД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5"/>
          <p:cNvSpPr txBox="1"/>
          <p:nvPr/>
        </p:nvSpPr>
        <p:spPr>
          <a:xfrm>
            <a:off x="2377900" y="4112023"/>
            <a:ext cx="4737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6600" dirty="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5"/>
          <p:cNvSpPr/>
          <p:nvPr/>
        </p:nvSpPr>
        <p:spPr>
          <a:xfrm>
            <a:off x="2340800" y="5353776"/>
            <a:ext cx="7294800" cy="7080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</a:t>
            </a: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Проведение тестирования созданной БД </a:t>
            </a:r>
            <a:r>
              <a:rPr lang="en-US" sz="1600" dirty="0" err="1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b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             собственными тест-скриптами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77900" y="5107476"/>
            <a:ext cx="5244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solidFill>
                  <a:srgbClr val="40CDD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6600" dirty="0">
              <a:solidFill>
                <a:srgbClr val="40CDD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Вызов скрипта тестирования: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681B96F-C6ED-4333-91AD-429939EA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31" y="1570611"/>
            <a:ext cx="12101537" cy="49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70348"/>
            <a:ext cx="12065646" cy="4278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2. </a:t>
            </a:r>
            <a:r>
              <a:rPr lang="ru-RU" dirty="0"/>
              <a:t>Поиск книги и получение подробной информации по стоимости и времени доставки в зависимости от склада.</a:t>
            </a:r>
            <a:endParaRPr lang="en-US" dirty="0"/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begin;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select * from (select floor(random()*max(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))+1 id from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bookshop.Books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US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b,bookshop.fSearchBook</a:t>
            </a: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(b.id::int);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end;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--Функция поиска книги (основное действие 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Select) 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fSearchBook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returns table(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bk_year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varchar(30),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bk_publish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bk_annotation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varchar(4000),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pr_count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integer,pr_price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numeric(9,2),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pr_deldays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integer,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varchar(500),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st_address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varchar(1000),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st_phone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varchar(100))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as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select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b.bk_name,b.bk_author,b.bk_year,b.bk_publish,b.bk_annotation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p.pr_count,p.pr_price,p.pr_deldays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s.st_name,s.st_address,s.st_phone</a:t>
            </a: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from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bookshop.Products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p,bookshop.Books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b,bookshop.Storages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where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s.st_id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sql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65132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52241"/>
            <a:ext cx="12065646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dirty="0"/>
              <a:t>Вызов скрипта тестирования: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EA0B7B-C7A5-4B0E-85B3-6DF8FB338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1" y="1715694"/>
            <a:ext cx="12163944" cy="46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8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для тестирования </a:t>
            </a:r>
            <a:r>
              <a:rPr lang="en-US" sz="4500" b="1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pgbench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270348"/>
            <a:ext cx="12065646" cy="4924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Описание ключей для вызова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с собственным тестовым сценарием: 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pgbench</a:t>
            </a: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-c 10 -j 2 -P 20 -T 120 -n -r -f /</a:t>
            </a:r>
            <a:r>
              <a:rPr lang="ru-RU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var</a:t>
            </a: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ru-RU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tmp</a:t>
            </a: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/test3.sql -U </a:t>
            </a:r>
            <a:r>
              <a:rPr lang="ru-RU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postgres</a:t>
            </a: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b="1" dirty="0" err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mybookshop</a:t>
            </a:r>
            <a:endParaRPr lang="ru-RU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-c &lt;число&gt;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число имитируемых клиентов, то есть число одновременных сеансов базы данных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-j &lt;число&gt;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число рабочих потоков в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, полезно на многопроцессорных компьютерах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-P &lt;число&gt;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выводить отчёт о прогрессе через заданное число секунд (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сек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-T &lt;число&gt;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выполнять тест с ограничением по времени (в секундах)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-n                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не производить очистку таблиц перед запуском теста. Этот параметр необходим, если применяется собственный сценарий,</a:t>
            </a:r>
            <a:br>
              <a:rPr lang="ru-RU" b="1" dirty="0">
                <a:latin typeface="Calibri"/>
                <a:ea typeface="Calibri"/>
                <a:cs typeface="Calibri"/>
                <a:sym typeface="Calibri"/>
              </a:rPr>
            </a:b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                     не затрагивающий стандартные таблицы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pgbench_accounts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pgbench_branches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pgbench_history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 и 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pgbench_tellers</a:t>
            </a: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-r                 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выводить по завершении тестирования среднее время ожидания операторов для каждой команды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-f &lt;имя файла&gt;      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выполнять тест по указанному в файле сценарию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-U &lt;пользователь&gt;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имя пользователя для подключения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b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&lt;</a:t>
            </a:r>
            <a:r>
              <a:rPr lang="ru-RU" b="1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база данных&gt;         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имя уже существующей базы данных, в которой будет проводиться тест</a:t>
            </a:r>
            <a:endParaRPr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3813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84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4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4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за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50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внимание</a:t>
            </a:r>
            <a: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br>
              <a:rPr lang="en-US" sz="5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8" name="Google Shape;748;p84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.</a:t>
            </a:r>
            <a:endParaRPr/>
          </a:p>
        </p:txBody>
      </p:sp>
      <p:sp>
        <p:nvSpPr>
          <p:cNvPr id="749" name="Google Shape;749;p84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3164"/>
              <a:buNone/>
            </a:pPr>
            <a:r>
              <a:rPr lang="ru-RU" sz="3164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Калиниченко Майя Евгеньевна</a:t>
            </a:r>
          </a:p>
        </p:txBody>
      </p:sp>
      <p:sp>
        <p:nvSpPr>
          <p:cNvPr id="750" name="Google Shape;750;p84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Должность: Старший инженер</a:t>
            </a:r>
          </a:p>
        </p:txBody>
      </p:sp>
      <p:sp>
        <p:nvSpPr>
          <p:cNvPr id="751" name="Google Shape;751;p84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617"/>
              <a:buNone/>
            </a:pPr>
            <a:r>
              <a:rPr lang="ru-RU" sz="1617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Компания: ПАО «Ростелеком»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8" name="Google Shape;228;p26"/>
          <p:cNvSpPr/>
          <p:nvPr/>
        </p:nvSpPr>
        <p:spPr>
          <a:xfrm>
            <a:off x="3811125" y="1767251"/>
            <a:ext cx="5316900" cy="7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Создать тестовую БД в </a:t>
            </a:r>
            <a:r>
              <a:rPr lang="ru-RU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PostgreSQL</a:t>
            </a:r>
            <a:endParaRPr lang="ru-RU" sz="1600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29" name="Google Shape;229;p26"/>
          <p:cNvSpPr/>
          <p:nvPr/>
        </p:nvSpPr>
        <p:spPr>
          <a:xfrm>
            <a:off x="3111410" y="2887437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3317818" y="282454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3836787" y="3166997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Заполнить БД тестовыми данными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3817200" y="35512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4" name="Google Shape;234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/>
          <p:nvPr/>
        </p:nvSpPr>
        <p:spPr>
          <a:xfrm>
            <a:off x="3112650" y="4193268"/>
            <a:ext cx="59667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          </a:t>
            </a:r>
            <a:endParaRPr sz="1600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3221200" y="4179868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117616" y="5524367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    </a:t>
            </a:r>
            <a:endParaRPr sz="1800" b="1" i="0" u="none" strike="noStrike" cap="non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3226750" y="5500631"/>
            <a:ext cx="434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000" b="1" dirty="0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6"/>
          <p:cNvSpPr/>
          <p:nvPr/>
        </p:nvSpPr>
        <p:spPr>
          <a:xfrm>
            <a:off x="3845675" y="4312793"/>
            <a:ext cx="5138100" cy="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Подготовить скрипты для тестирования производительности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3900525" y="5805156"/>
            <a:ext cx="5069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Прогнать </a:t>
            </a:r>
            <a:r>
              <a:rPr lang="en-US" sz="1600" dirty="0" err="1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pgbench</a:t>
            </a:r>
            <a:r>
              <a:rPr lang="en-US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r>
              <a:rPr lang="ru-RU" sz="1600" dirty="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 с подготовленными скриптами</a:t>
            </a:r>
            <a:endParaRPr sz="1600" b="0" i="0" u="none" strike="noStrike" cap="none" dirty="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00" y="-81675"/>
            <a:ext cx="12337200" cy="69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" name="Google Shape;269;p28"/>
          <p:cNvSpPr txBox="1"/>
          <p:nvPr/>
        </p:nvSpPr>
        <p:spPr>
          <a:xfrm>
            <a:off x="0" y="1160725"/>
            <a:ext cx="12337200" cy="56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           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Репозиторий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с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текущей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0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версией</a:t>
            </a:r>
            <a:r>
              <a:rPr lang="en-US" sz="30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1200" b="1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             </a:t>
            </a:r>
            <a:r>
              <a:rPr lang="en-US" sz="1200" b="1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https://github.com/mkalinichenko2023/otus_project/blob/main/README.md</a:t>
            </a:r>
            <a:endParaRPr lang="ru-RU" sz="1200" b="1" dirty="0">
              <a:solidFill>
                <a:srgbClr val="1D1C1D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/>
            <a:endParaRPr lang="ru-RU" sz="32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1</a:t>
            </a:r>
            <a:r>
              <a:rPr lang="ru-RU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</a:rPr>
              <a:t>Разработана схема БД по теме «Интернет-магазин книг»</a:t>
            </a:r>
          </a:p>
          <a:p>
            <a:pPr lvl="0"/>
            <a:r>
              <a:rPr lang="ru-RU" sz="19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Yandex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Cloud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была создана виртуальная машина, установлен </a:t>
            </a:r>
            <a:r>
              <a:rPr lang="ru-RU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PostgreSQL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15.</a:t>
            </a:r>
            <a:b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               В БД </a:t>
            </a:r>
            <a:r>
              <a:rPr lang="en-US" sz="1900" dirty="0" err="1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MyBookShop</a:t>
            </a:r>
            <a:r>
              <a:rPr lang="en-US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latin typeface="Roboto"/>
                <a:ea typeface="Roboto"/>
                <a:cs typeface="Roboto"/>
                <a:sym typeface="Roboto"/>
              </a:rPr>
              <a:t> скриптами созданы основные объекты  и функции.</a:t>
            </a:r>
            <a:endParaRPr lang="ru-RU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/>
            <a:r>
              <a:rPr lang="ru-RU" sz="1900" b="1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    </a:t>
            </a: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Таблицы были заполнены тестовыми данными с использованием загрузки готовых списков,</a:t>
            </a:r>
            <a:b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          а также функции генерации случайных данных.</a:t>
            </a:r>
            <a:endParaRPr sz="3600" b="1" dirty="0">
              <a:solidFill>
                <a:srgbClr val="40CDD0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4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Подготовлены тестовые скрипты для проверки производительности системы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ru-RU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5</a:t>
            </a:r>
            <a:r>
              <a:rPr lang="en-US" sz="3600" b="1" dirty="0">
                <a:solidFill>
                  <a:srgbClr val="40CDD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Выполнено тестирование производительности системы </a:t>
            </a:r>
            <a:r>
              <a:rPr lang="en-US" sz="1900" dirty="0" err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pgbench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 использованием</a:t>
            </a:r>
            <a:b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ru-RU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              подготовленных скриптов</a:t>
            </a:r>
            <a:r>
              <a:rPr lang="en-US" sz="19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3BA76CD-6462-4F62-AE88-9A0237975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266" y="1164600"/>
            <a:ext cx="7813424" cy="558330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8250" y="0"/>
            <a:ext cx="123102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9"/>
          <p:cNvSpPr/>
          <p:nvPr/>
        </p:nvSpPr>
        <p:spPr>
          <a:xfrm>
            <a:off x="5399700" y="1164675"/>
            <a:ext cx="6792300" cy="5624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9"/>
          <p:cNvSpPr/>
          <p:nvPr/>
        </p:nvSpPr>
        <p:spPr>
          <a:xfrm>
            <a:off x="-118250" y="1164675"/>
            <a:ext cx="12310200" cy="56934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7688F50-B37A-41E7-838E-529B68AD0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109" y="1197972"/>
            <a:ext cx="8017923" cy="556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8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352161"/>
            <a:ext cx="12065646" cy="557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--создать базу, схему и таблицы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database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mybookshop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\c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mybookshop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schema bookshop;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set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search_path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= bookshop,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pg_catalog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--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Книги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table books(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integer,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varchar(500) not null,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varchar(500),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bk_year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varchar(30),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bk_publish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varchar(500),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     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bk_annotation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varchar(4000),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            constraint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Books_pkey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primary key(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));</a:t>
            </a:r>
          </a:p>
          <a:p>
            <a:pPr lvl="0">
              <a:buClr>
                <a:schemeClr val="dk1"/>
              </a:buClr>
              <a:buSzPts val="1100"/>
            </a:pPr>
            <a:endParaRPr lang="ru-RU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table books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Книги';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Идентификатор';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books.bk_name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Название';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books.bk_author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Автор';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books.bk_year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Год издания';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books.bk_publish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Издательство';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comment on column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books.bk_annotation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is '</a:t>
            </a:r>
            <a:r>
              <a:rPr lang="ru-RU" b="1" dirty="0" err="1">
                <a:latin typeface="Calibri"/>
                <a:ea typeface="Calibri"/>
                <a:cs typeface="Calibri"/>
                <a:sym typeface="Calibri"/>
              </a:rPr>
              <a:t>Аннтоция</a:t>
            </a:r>
            <a:r>
              <a:rPr lang="ru-RU" b="1" dirty="0">
                <a:latin typeface="Calibri"/>
                <a:ea typeface="Calibri"/>
                <a:cs typeface="Calibri"/>
                <a:sym typeface="Calibri"/>
              </a:rPr>
              <a:t>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create sequence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start with 1 increment by 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minvalue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1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maxvalue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 9999999 cache 1 owned by </a:t>
            </a:r>
            <a:r>
              <a:rPr lang="en-US" b="1" dirty="0" err="1">
                <a:latin typeface="Calibri"/>
                <a:ea typeface="Calibri"/>
                <a:cs typeface="Calibri"/>
                <a:sym typeface="Calibri"/>
              </a:rPr>
              <a:t>books.bk_id</a:t>
            </a:r>
            <a:r>
              <a:rPr lang="en-US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10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90000"/>
              </a:lnSpc>
              <a:buSzPts val="4500"/>
            </a:pPr>
            <a:r>
              <a:rPr lang="ru-RU" sz="45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Скрипты создания таблиц схемы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0"/>
          <p:cNvSpPr txBox="1"/>
          <p:nvPr/>
        </p:nvSpPr>
        <p:spPr>
          <a:xfrm>
            <a:off x="145100" y="1352161"/>
            <a:ext cx="12065646" cy="5355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--Триггерные функции к таблице Книги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fOnUpdBooks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New.bk_name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Old.bk_author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New.bk_author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Old.bk_year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New.bk_year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Old.bk_publish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&lt;&gt;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New.bk_publish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RAISE EXCEPTION '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Обновления для столбцов "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bk_name","bk_author","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bk_year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и "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bk_publish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запрещены!';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trOnUpdBooks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before update on books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fOnUpdBooks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fBefInsertBooks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returns trigger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as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declare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begin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if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is null then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New.bk_id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:=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nextval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('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books_bk_id_seq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');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  end if;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return New;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end;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$BODY$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language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plpgsql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create or replace trigger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trBefInsBooks</a:t>
            </a:r>
            <a:endParaRPr lang="en-US" sz="1200" b="1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before insert on books for each row</a:t>
            </a:r>
            <a:r>
              <a:rPr lang="ru-RU" sz="12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execute function </a:t>
            </a:r>
            <a:r>
              <a:rPr lang="en-US" sz="1200" b="1" dirty="0" err="1">
                <a:latin typeface="Calibri"/>
                <a:ea typeface="Calibri"/>
                <a:cs typeface="Calibri"/>
                <a:sym typeface="Calibri"/>
              </a:rPr>
              <a:t>fBefInsertBooks</a:t>
            </a: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();</a:t>
            </a:r>
          </a:p>
        </p:txBody>
      </p:sp>
      <p:sp>
        <p:nvSpPr>
          <p:cNvPr id="287" name="Google Shape;287;p30"/>
          <p:cNvSpPr txBox="1"/>
          <p:nvPr/>
        </p:nvSpPr>
        <p:spPr>
          <a:xfrm>
            <a:off x="3869100" y="7360975"/>
            <a:ext cx="557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9756683"/>
      </p:ext>
    </p:extLst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6033</Words>
  <Application>Microsoft Office PowerPoint</Application>
  <PresentationFormat>Широкоэкранный</PresentationFormat>
  <Paragraphs>579</Paragraphs>
  <Slides>34</Slides>
  <Notes>34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41" baseType="lpstr">
      <vt:lpstr>Arial</vt:lpstr>
      <vt:lpstr>Avenir</vt:lpstr>
      <vt:lpstr>Calibri</vt:lpstr>
      <vt:lpstr>Noto Sans Symbols</vt:lpstr>
      <vt:lpstr>Roboto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Romvell</cp:lastModifiedBy>
  <cp:revision>56</cp:revision>
  <dcterms:modified xsi:type="dcterms:W3CDTF">2023-08-21T07:35:47Z</dcterms:modified>
</cp:coreProperties>
</file>